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60" r:id="rId5"/>
    <p:sldId id="259" r:id="rId6"/>
    <p:sldId id="263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73605"/>
  </p:normalViewPr>
  <p:slideViewPr>
    <p:cSldViewPr snapToGrid="0" snapToObjects="1">
      <p:cViewPr varScale="1">
        <p:scale>
          <a:sx n="92" d="100"/>
          <a:sy n="92" d="100"/>
        </p:scale>
        <p:origin x="18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1345F-EF2E-6B4C-A17A-693C8DD2DEC0}" type="datetimeFigureOut">
              <a:rPr lang="en-US" smtClean="0"/>
              <a:t>3/29/22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14013-4DE5-0746-A5FA-0985514D2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134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 startAt="95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Zhang XL, Dai HP, Zhang H, Gao B, Zhang L, Han T, et al. Obstructive Sleep Apnea in Patients With Fibrotic Interstitial Lung Disease and COPD. J Clin Sleep Med. 2019;15(12):1807-15.</a:t>
            </a:r>
          </a:p>
          <a:p>
            <a:pPr marL="228600" indent="-228600">
              <a:buAutoNum type="arabicPeriod" startAt="95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96.	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Pihtili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Bingol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Kiyan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Cuhadaroglu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Issever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Gulbaran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Z. Obstructive sleep apnea is common in patients with interstitial lung disease. Sleep Breath. 2013;17(4):1281-8.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 patients with sarcoidosis, of 50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97.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Cardoso AV, Pereira N, Neves I, Santos V, Jesus JM, Melo N, et al. Obstructive sleep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apnoea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patients with fibrotic diffuse parenchymal lung disease-characterization and treatment compliance assessment. Can J Respir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2018;54(2):35-40.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14013-4DE5-0746-A5FA-0985514D29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04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14013-4DE5-0746-A5FA-0985514D29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20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Constitutional symptoms common; independent predictor of excessive daytime somnolence.</a:t>
            </a:r>
          </a:p>
          <a:p>
            <a:r>
              <a:rPr lang="en-US" dirty="0"/>
              <a:t>Upper airway </a:t>
            </a:r>
            <a:r>
              <a:rPr lang="en-US" dirty="0" err="1"/>
              <a:t>infolammation</a:t>
            </a:r>
            <a:r>
              <a:rPr lang="en-US" dirty="0"/>
              <a:t> (10, 14) can lead to OSA.</a:t>
            </a:r>
          </a:p>
          <a:p>
            <a:r>
              <a:rPr lang="en-US" dirty="0"/>
              <a:t>Prevalence is higher compared to healthy controls: 11, 13 (also, if parenchymal involvement, a higher AHI occurs)</a:t>
            </a:r>
          </a:p>
          <a:p>
            <a:r>
              <a:rPr lang="en-US" dirty="0"/>
              <a:t>Weight gain from corticosteroids (11, 15)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[10] O.P. Sharma, Sarcoidosis of the upper respiratory tract. Selected cases emphasizing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diagnostic and therapeutic difficulties, Sarcoidosis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Vasc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Diffuse Lung Dis. 19 (3)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(2002) 227–233.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[11] G.A. Turner, et al., Sleep apnea in sarcoidosis, Sarcoidosis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Vasc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Diffuse Lung Dis. 14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 (1997) 61–64.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[13] Z.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Bingol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et al., Relationship between parenchymal involvement and obstructive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sleep apnea in subjects with sarcoidosis, Clin. Res. J 9 (1) (2015) 14–21.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[14] J.F. Zeitlin, et al., Nasal and sinus manifestations of sarcoidosis, Am. J.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Rhinol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14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(3) (2000) 157–161.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[15] L. Fuso, et al.,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Orolaryngeal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sarcoidosis presenting as obstructive sleep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apnoea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Sarcoidosis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Vasc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Diffuse Lung Dis. 18 (1) (2001) 85–90.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14013-4DE5-0746-A5FA-0985514D29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Citation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Chervin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RD . Sleepiness, fatigue, tiredness, and lack of energy in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obstructive sleep apnea . Chest . 2000 ; 118 ( 2 ): 372 - 379 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Drent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 , Lower EE , De Vries J . Sarcoidosis-associated fatigue 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 Respir J . 2012 ; 40 ( 1 ): 255 - 263 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26 = mortality in OHS citation.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67 – SURT = 5% of patients with sarcoidosis.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67. Baughman RP , Lower EE , Tami T . Upper airway. 4: sarcoidosis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upper respiratory tract (SURT) . Th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orax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. 2010 ; 65 ( 2 ):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181 - 186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65 prednisone and sleep dysfunction citation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65. Moser NJ , Phillips BA , Guthrie G , Barnett G . Eff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dexamethasone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sleep 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Pharmacol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Toxicol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. 1996 ; 79 ( 2 ): 100 - 102 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14013-4DE5-0746-A5FA-0985514D29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04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14013-4DE5-0746-A5FA-0985514D29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113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patient with excessive daytime sleepiness will fall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asleep in monotonous situations, whereas an individual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 fatigue may express feelings of apathy or weariness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rather than falling asleep [15] 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14013-4DE5-0746-A5FA-0985514D29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46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3D930-7D3C-AD4E-A5EF-EC4DE6C69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554370-227A-A944-8254-D0047ADE84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15457-06AD-7542-A1E0-91A532118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47635-D95A-9F45-B7E9-C48D33EBB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B4881-1747-394C-98CF-24516FD17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8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A41A1-3C11-2C42-A3EC-D288F9DE4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030AC-B9FE-AC49-A308-29E12A9A75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D6587-D554-8E4E-A83B-85B51E472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C2161-F6EA-F949-BF1A-14A80D423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00E56-8F3B-874E-A31E-8111AB29B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05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E491FB-3341-8342-9693-8592D3F571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6F3FC3-1B5D-1D44-9C88-8CEF04F84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1676E-A1B2-DA4E-B2D2-B795AB2B3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B7731-5088-E946-836A-A4311AB14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9B665-A64A-B247-B3E0-3AA3C3A1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5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AD352-25C3-FE48-8B17-75C8CCBE5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2FC98-327D-2E46-AC3C-0C40DC6FC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DDB96-9A4A-1843-9B67-9C187606C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712FF-631C-7A4F-8437-1FEDA8A8A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B57B6-6606-734B-9DB4-98764D2E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3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BD7E6-624C-8C4C-9D80-F0C1FEC6C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07AB3-04D9-4C4B-A47F-907D63BB9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B3449-2812-C741-8C94-4D3DA292D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D2306-99A2-F446-9C85-2BE6E40E4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B8EEE-5534-EB49-BA61-1711B128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1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250B-73E9-2A4F-899C-B036B1197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E1499-8ABE-4E47-ACEC-EFE0EDCB86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D78000-DE47-F44F-98AB-8F64E6B0E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1610DF-B672-B64A-9DDC-FEFCA74B6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922A8-C9A1-E140-A03B-DA4FD681F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5BD96-BF53-EA47-B8E1-A1E445876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6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19387-8F8E-2444-B81B-FF4D690E3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46734-F10C-0641-86A4-FC6F3AD9D9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A8848-03DD-0B4C-9593-16B3F4EC9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211F92-F522-0349-9251-24790F3F8D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0834CA-3811-094B-A8AB-C3C3899A7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CB9E45-1FA7-4445-A8FA-BC4578E12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5704F-6DC6-C541-8F3E-8EE9C48B9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500B68-B4F3-5642-9AC1-6FA1089EC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87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1732E-D56D-4B45-9CD4-3DBC13B9D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2A50D2-B1F4-604F-8048-727897A95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8B468B-2FAA-2545-89E9-A7DF6F05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D6C7BD-83CA-3F40-856B-7CD73375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3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650A99-81BA-154C-8D12-CB1E8BB64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E1C38B-5D1A-C242-858E-8E8358DCB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1BAB5D-9608-F842-87A9-F89B9BBD7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3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14652-1F86-724B-BD58-49B0CBABC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4AB54-D031-1343-ABF5-8D50D5681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B88828-D412-0146-8581-E4B9F00B9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63D735-940A-B443-ABE1-6003E6A64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3AFB2-EC7B-B341-B41D-CB58076F1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E069B-9140-7847-96F5-3031C0A3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54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7F163-DB21-F347-803A-C4C7D3EA7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1436F7-C33D-7948-8E1A-A4F58D312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6662DA-CA66-AA4C-B66C-450D7E3D3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B650B-31D7-7941-B6FB-6E4ADA8CD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85E2F6-6D3C-EC44-9056-5335DBB3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160B5-31B2-DE44-BD18-1E516C82D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1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184CDA-241D-0047-869E-6E08A3AAC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1736A-D3FA-4A46-BB28-C728C6AF4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EB4CA-C713-BD49-BD3F-D50DFC142A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0400E-FC86-7F4C-B005-32F3C3C4700B}" type="datetimeFigureOut">
              <a:rPr lang="en-US" smtClean="0"/>
              <a:t>3/29/22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36BB7-5340-7542-97D0-3593187CB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ADCFB-A942-B441-B14B-434FE967C9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06E90-7C34-334F-9F43-4BFEDB5AB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6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i-org.ezproxy.lib.utah.edu/10.1159/00047735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3CA9A-ADA2-5A45-B2C7-8E975029DF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OSA and Sarcoidosis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FD2CDE-4152-FB49-8218-AF28ABC867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5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6F79-EC0F-714D-8E87-C7C8C1016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(Sarcoidosis </a:t>
            </a:r>
            <a:r>
              <a:rPr lang="en-US" dirty="0" err="1"/>
              <a:t>Vasc</a:t>
            </a:r>
            <a:r>
              <a:rPr lang="en-US" dirty="0"/>
              <a:t> Diffuse Lung Dis 2020; 37 (2): 169-178) Mari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455BB-D77E-1147-B854-71A44E0C5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SARCOIDOSAS study; Italy. Sarcoidosis clinic, dx by ATS criteria.</a:t>
            </a:r>
          </a:p>
          <a:p>
            <a:r>
              <a:rPr lang="en-US" dirty="0"/>
              <a:t>122 surveys, 84 responded, 68 included.</a:t>
            </a:r>
          </a:p>
          <a:p>
            <a:r>
              <a:rPr lang="en-US" dirty="0"/>
              <a:t>8 AHI &lt; 5; 25 AHI 5-15; 35 AHI &gt; 15; 35 treated, 18 lost or declined. 20 treated for 3 months then reassessed. = 50% mod-severe OSA</a:t>
            </a:r>
          </a:p>
          <a:p>
            <a:r>
              <a:rPr lang="en-US" dirty="0"/>
              <a:t>Elevated fatigue (extreme in ¼). Male gender, BMI, and Higher </a:t>
            </a:r>
            <a:r>
              <a:rPr lang="en-US" dirty="0" err="1"/>
              <a:t>Scadding</a:t>
            </a:r>
            <a:r>
              <a:rPr lang="en-US" dirty="0"/>
              <a:t> stage associated with increase risk. </a:t>
            </a:r>
            <a:r>
              <a:rPr lang="en-US" dirty="0" err="1"/>
              <a:t>Scadding</a:t>
            </a:r>
            <a:r>
              <a:rPr lang="en-US" dirty="0"/>
              <a:t> stage (lung parenchymal involvement also correlates with severity of OSA); fatigue wasn’t.</a:t>
            </a:r>
          </a:p>
          <a:p>
            <a:pPr lvl="1"/>
            <a:r>
              <a:rPr lang="en-US" dirty="0"/>
              <a:t>Implication: fatigue is common in sarcoidosis, but is not entirely explained by OSA. </a:t>
            </a:r>
          </a:p>
          <a:p>
            <a:pPr lvl="1"/>
            <a:r>
              <a:rPr lang="en-US" dirty="0"/>
              <a:t>Similarly, ESS can be caused by sarcoidosis outside of OSA?</a:t>
            </a:r>
          </a:p>
          <a:p>
            <a:r>
              <a:rPr lang="en-US" dirty="0"/>
              <a:t>AHI didn’t predict baseline symptoms well. </a:t>
            </a:r>
          </a:p>
          <a:p>
            <a:r>
              <a:rPr lang="en-US" dirty="0"/>
              <a:t>CPAP improved symptoms (though minority had elevated ESS at baseline). Single arm. High exclusion rate.</a:t>
            </a:r>
          </a:p>
          <a:p>
            <a:pPr lvl="1"/>
            <a:r>
              <a:rPr lang="en-US" dirty="0"/>
              <a:t>Both fatigue and ESS improved – however, with 1 group it’s not possible to know how much this is regression to the mean. </a:t>
            </a:r>
          </a:p>
        </p:txBody>
      </p:sp>
    </p:spTree>
    <p:extLst>
      <p:ext uri="{BB962C8B-B14F-4D97-AF65-F5344CB8AC3E}">
        <p14:creationId xmlns:p14="http://schemas.microsoft.com/office/powerpoint/2010/main" val="3397685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7F94-5B0D-A747-BA28-99DCEE6CE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doi.org</a:t>
            </a:r>
            <a:r>
              <a:rPr lang="en-US" dirty="0"/>
              <a:t>/10.1016/j.rmed.2018.03.021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D2A0E-585C-5542-8F1D-56F00809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Prospective, longitudinal. Sarcoidosis Jan 2010 – Dec 2015 at UCSF; N=84 vs 30 controls.</a:t>
            </a:r>
          </a:p>
          <a:p>
            <a:r>
              <a:rPr lang="en-US" dirty="0"/>
              <a:t>High rate (the majority) of sleep complaints (vs few in matched controls) and sleep disordered breathing - not associated with </a:t>
            </a:r>
            <a:r>
              <a:rPr lang="en-US" dirty="0" err="1"/>
              <a:t>scadding</a:t>
            </a:r>
            <a:r>
              <a:rPr lang="en-US" dirty="0"/>
              <a:t> score of PFTs</a:t>
            </a:r>
          </a:p>
          <a:p>
            <a:r>
              <a:rPr lang="en-US" dirty="0"/>
              <a:t>No association with prednisone</a:t>
            </a:r>
          </a:p>
          <a:p>
            <a:r>
              <a:rPr lang="en-US" dirty="0"/>
              <a:t>No routine screening for OSA</a:t>
            </a:r>
          </a:p>
        </p:txBody>
      </p:sp>
    </p:spTree>
    <p:extLst>
      <p:ext uri="{BB962C8B-B14F-4D97-AF65-F5344CB8AC3E}">
        <p14:creationId xmlns:p14="http://schemas.microsoft.com/office/powerpoint/2010/main" val="476868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E910A-3ADD-F442-A579-F8127C721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Lal C, </a:t>
            </a:r>
            <a:r>
              <a:rPr lang="en-US" sz="2400" dirty="0" err="1"/>
              <a:t>Medarov</a:t>
            </a:r>
            <a:r>
              <a:rPr lang="en-US" sz="2400" dirty="0"/>
              <a:t> BI, Judson MA. Interrelationship between sleep disordered breathing and sarcoidosis. Chest. 2015;148(4):1105–1114. doi:10.1378/chest.15–0584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BD07E-2706-2B4F-A03C-6053BB9DC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epidemiology: propose that sarcoid neuropathy, obesity due to steroids, upper airway resistance from airway involvement could contribute.</a:t>
            </a:r>
          </a:p>
          <a:p>
            <a:r>
              <a:rPr lang="en-US" dirty="0"/>
              <a:t>In addition, sarcoidosis of the upper respiratory tract (SURT) 8 may result in an increase in upper airways resistance, leading to OSA or related SDB syndromes. 9 (lupus pernio may be associated with this)</a:t>
            </a:r>
          </a:p>
          <a:p>
            <a:r>
              <a:rPr lang="en-US" dirty="0"/>
              <a:t>Fatigue present in 60% of patients with OSA (15), also in 60%ish patients with sarcoidosis (16). Vs EDS (can be caused by sarcoidosis – citation 6)</a:t>
            </a:r>
          </a:p>
          <a:p>
            <a:r>
              <a:rPr lang="en-US" dirty="0"/>
              <a:t>Sarcoidosis can cause pulmonary hypertension, and thus additive effects on the pulmonary vasculature are suspected and lead providers to treat even mild cases to avoid the risk. [ cite this article] PH occurs in 5-20% of sarcoidosis population (more if severe).</a:t>
            </a:r>
          </a:p>
          <a:p>
            <a:r>
              <a:rPr lang="en-US" dirty="0"/>
              <a:t>Not known if the inflammation from OSA influences sarcoid disease activity [cite this article]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291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6AECC-A5B2-134C-A6CC-56540418F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2400" dirty="0"/>
            </a:br>
            <a:r>
              <a:rPr lang="en-US" sz="2400" dirty="0"/>
              <a:t>14. </a:t>
            </a:r>
            <a:r>
              <a:rPr lang="en-US" sz="2400" dirty="0" err="1"/>
              <a:t>Bingol</a:t>
            </a:r>
            <a:r>
              <a:rPr lang="en-US" sz="2400" dirty="0"/>
              <a:t> Z, </a:t>
            </a:r>
            <a:r>
              <a:rPr lang="en-US" sz="2400" dirty="0" err="1"/>
              <a:t>Pihtili</a:t>
            </a:r>
            <a:r>
              <a:rPr lang="en-US" sz="2400" dirty="0"/>
              <a:t> A, </a:t>
            </a:r>
            <a:r>
              <a:rPr lang="en-US" sz="2400" dirty="0" err="1"/>
              <a:t>Gulbaran</a:t>
            </a:r>
            <a:r>
              <a:rPr lang="en-US" sz="2400" dirty="0"/>
              <a:t> Z, </a:t>
            </a:r>
            <a:r>
              <a:rPr lang="en-US" sz="2400" dirty="0" err="1"/>
              <a:t>Kiyan</a:t>
            </a:r>
            <a:r>
              <a:rPr lang="en-US" sz="2400" dirty="0"/>
              <a:t> E. Relationship between parenchymal</a:t>
            </a:r>
            <a:br>
              <a:rPr lang="en-US" sz="2400" dirty="0"/>
            </a:br>
            <a:r>
              <a:rPr lang="en-US" sz="2400" dirty="0"/>
              <a:t>involvement and obstructive sleep apnea in subjects with</a:t>
            </a:r>
            <a:br>
              <a:rPr lang="en-US" sz="2400" dirty="0"/>
            </a:br>
            <a:r>
              <a:rPr lang="en-US" sz="2400" dirty="0"/>
              <a:t>sarcoidosis. Clin Respir J. 2015;9(1):14–21. doi:10.1111/crj.12098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77FE8-B4A2-7D47-9DB6-6C55E219A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Ahi if lung involvement.</a:t>
            </a:r>
          </a:p>
          <a:p>
            <a:endParaRPr lang="en-US" dirty="0"/>
          </a:p>
          <a:p>
            <a:r>
              <a:rPr lang="en-US" dirty="0"/>
              <a:t>29 patients with sarcoidosis, 15 w lung involve vs 14 w/o. OSA prevalence 51.7%, more AHI and lower SaO2 in parenchymal group.</a:t>
            </a:r>
          </a:p>
          <a:p>
            <a:endParaRPr lang="en-US" dirty="0"/>
          </a:p>
          <a:p>
            <a:r>
              <a:rPr lang="en-US" dirty="0"/>
              <a:t>How selected?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60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E460-188A-2F4C-A7EA-18C8818BF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Respiration 2017;94:186-197</a:t>
            </a:r>
            <a:br>
              <a:rPr lang="en-US" dirty="0"/>
            </a:br>
            <a:r>
              <a:rPr lang="en-US" dirty="0">
                <a:hlinkClick r:id="rId3"/>
              </a:rPr>
              <a:t>https://doi.org/10.1159/000477352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CB736-A166-1647-8E2D-552D54206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Germany, 2009 – survey distributed to members a patient group</a:t>
            </a:r>
          </a:p>
          <a:p>
            <a:r>
              <a:rPr lang="en-US" dirty="0"/>
              <a:t>1197 sarcoidosis patients: Sleepiness (ESS), Fatigue (FAS)</a:t>
            </a:r>
          </a:p>
          <a:p>
            <a:r>
              <a:rPr lang="en-US" dirty="0"/>
              <a:t>Severe Fatigue 16%; Severe sleepiness 16%</a:t>
            </a:r>
          </a:p>
          <a:p>
            <a:r>
              <a:rPr lang="en-US" dirty="0"/>
              <a:t>EDS: OSA (OR 2.46), dyspnea, and multiorgan involvement</a:t>
            </a:r>
          </a:p>
          <a:p>
            <a:r>
              <a:rPr lang="en-US" dirty="0"/>
              <a:t>Fatigue: depression, anxiety, muscle pain</a:t>
            </a:r>
          </a:p>
        </p:txBody>
      </p:sp>
    </p:spTree>
    <p:extLst>
      <p:ext uri="{BB962C8B-B14F-4D97-AF65-F5344CB8AC3E}">
        <p14:creationId xmlns:p14="http://schemas.microsoft.com/office/powerpoint/2010/main" val="764195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5023F-F831-2E48-856C-4EDEC87FC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link.springer.com</a:t>
            </a:r>
            <a:r>
              <a:rPr lang="en-US" dirty="0"/>
              <a:t>/article/10.1007/s11325-021-02513-x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A7F9C-E246-FE47-B3D4-977A38DF3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Consecutive patients tested; 70% had sarcoidosis.</a:t>
            </a:r>
          </a:p>
          <a:p>
            <a:r>
              <a:rPr lang="en-US" dirty="0"/>
              <a:t>Higher in treated and treatment naïve patients; also more common in worse disease patients</a:t>
            </a:r>
          </a:p>
        </p:txBody>
      </p:sp>
    </p:spTree>
    <p:extLst>
      <p:ext uri="{BB962C8B-B14F-4D97-AF65-F5344CB8AC3E}">
        <p14:creationId xmlns:p14="http://schemas.microsoft.com/office/powerpoint/2010/main" val="4243342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39848-279A-584C-9CB0-6636584E1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13. Turner GA, Lower EE, Corser BC, Gunther KL, Baughman RP.</a:t>
            </a:r>
            <a:br>
              <a:rPr lang="en-US" sz="2400" dirty="0"/>
            </a:br>
            <a:r>
              <a:rPr lang="en-US" sz="2400" dirty="0"/>
              <a:t>Sleep apnea in sarcoidosis. Sarcoidosis, </a:t>
            </a:r>
            <a:r>
              <a:rPr lang="en-US" sz="2400" dirty="0" err="1"/>
              <a:t>Vasc</a:t>
            </a:r>
            <a:r>
              <a:rPr lang="en-US" sz="2400" dirty="0"/>
              <a:t> </a:t>
            </a:r>
            <a:r>
              <a:rPr lang="en-US" sz="2400" dirty="0" err="1"/>
              <a:t>Diffus</a:t>
            </a:r>
            <a:r>
              <a:rPr lang="en-US" sz="2400" dirty="0"/>
              <a:t> lung Dis Off J</a:t>
            </a:r>
            <a:br>
              <a:rPr lang="en-US" sz="2400" dirty="0"/>
            </a:br>
            <a:r>
              <a:rPr lang="en-US" sz="2400" dirty="0"/>
              <a:t>WASOG. 1997;14(1):61–64. http://</a:t>
            </a:r>
            <a:r>
              <a:rPr lang="en-US" sz="2400" dirty="0" err="1"/>
              <a:t>www.ncbi.nlm.nih.gov</a:t>
            </a:r>
            <a:r>
              <a:rPr lang="en-US" sz="2400" dirty="0"/>
              <a:t>/</a:t>
            </a:r>
            <a:r>
              <a:rPr lang="en-US" sz="2400" dirty="0" err="1"/>
              <a:t>pubmed</a:t>
            </a:r>
            <a:r>
              <a:rPr lang="en-US" sz="2400" dirty="0"/>
              <a:t>/</a:t>
            </a:r>
            <a:br>
              <a:rPr lang="en-US" sz="2400" dirty="0"/>
            </a:br>
            <a:r>
              <a:rPr lang="en-US" sz="2400" dirty="0"/>
              <a:t>9186990.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CFE2C-ECE0-084B-A993-06E3BF7F5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83 patients with sarcoidosis, 91 control. 17% vs 3 % OSA.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807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1277</Words>
  <Application>Microsoft Macintosh PowerPoint</Application>
  <PresentationFormat>Widescreen</PresentationFormat>
  <Paragraphs>95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OSA and Sarcoidosis</vt:lpstr>
      <vt:lpstr>(Sarcoidosis Vasc Diffuse Lung Dis 2020; 37 (2): 169-178) Mari</vt:lpstr>
      <vt:lpstr>https://doi.org/10.1016/j.rmed.2018.03.021 </vt:lpstr>
      <vt:lpstr>Lal C, Medarov BI, Judson MA. Interrelationship between sleep disordered breathing and sarcoidosis. Chest. 2015;148(4):1105–1114. doi:10.1378/chest.15–0584 </vt:lpstr>
      <vt:lpstr> 14. Bingol Z, Pihtili A, Gulbaran Z, Kiyan E. Relationship between parenchymal involvement and obstructive sleep apnea in subjects with sarcoidosis. Clin Respir J. 2015;9(1):14–21. doi:10.1111/crj.12098 </vt:lpstr>
      <vt:lpstr>Respiration 2017;94:186-197 https://doi.org/10.1159/000477352 </vt:lpstr>
      <vt:lpstr>https://link.springer.com/article/10.1007/s11325-021-02513-x</vt:lpstr>
      <vt:lpstr>13. Turner GA, Lower EE, Corser BC, Gunther KL, Baughman RP. Sleep apnea in sarcoidosis. Sarcoidosis, Vasc Diffus lung Dis Off J WASOG. 1997;14(1):61–64. http://www.ncbi.nlm.nih.gov/pubmed/ 9186990.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LOCKE</dc:creator>
  <cp:lastModifiedBy>BRIAN LOCKE</cp:lastModifiedBy>
  <cp:revision>3</cp:revision>
  <dcterms:created xsi:type="dcterms:W3CDTF">2022-03-30T00:56:44Z</dcterms:created>
  <dcterms:modified xsi:type="dcterms:W3CDTF">2022-03-30T03:12:33Z</dcterms:modified>
</cp:coreProperties>
</file>